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7" r:id="rId4"/>
    <p:sldId id="257" r:id="rId5"/>
    <p:sldId id="315" r:id="rId6"/>
    <p:sldId id="316" r:id="rId7"/>
    <p:sldId id="313" r:id="rId8"/>
    <p:sldId id="321" r:id="rId9"/>
    <p:sldId id="317" r:id="rId10"/>
    <p:sldId id="314" r:id="rId11"/>
    <p:sldId id="267" r:id="rId12"/>
    <p:sldId id="312" r:id="rId13"/>
    <p:sldId id="283" r:id="rId14"/>
    <p:sldId id="311" r:id="rId15"/>
    <p:sldId id="319" r:id="rId16"/>
    <p:sldId id="320" r:id="rId17"/>
    <p:sldId id="318" r:id="rId18"/>
    <p:sldId id="258" r:id="rId19"/>
    <p:sldId id="310" r:id="rId20"/>
    <p:sldId id="273" r:id="rId21"/>
    <p:sldId id="309" r:id="rId22"/>
    <p:sldId id="265" r:id="rId23"/>
    <p:sldId id="308" r:id="rId24"/>
    <p:sldId id="264" r:id="rId25"/>
    <p:sldId id="307" r:id="rId26"/>
    <p:sldId id="274" r:id="rId27"/>
    <p:sldId id="306" r:id="rId28"/>
    <p:sldId id="262" r:id="rId29"/>
    <p:sldId id="305" r:id="rId30"/>
    <p:sldId id="286" r:id="rId31"/>
    <p:sldId id="302" r:id="rId32"/>
    <p:sldId id="27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sha Liu" initials="S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03E8-6759-4FC9-8429-F334F7BF383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3E81-2CFF-4792-8CB1-EF35F10F2EB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03E8-6759-4FC9-8429-F334F7BF383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3E81-2CFF-4792-8CB1-EF35F10F2EB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03E8-6759-4FC9-8429-F334F7BF383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3E81-2CFF-4792-8CB1-EF35F10F2EB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03E8-6759-4FC9-8429-F334F7BF383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3E81-2CFF-4792-8CB1-EF35F10F2EB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03E8-6759-4FC9-8429-F334F7BF383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3E81-2CFF-4792-8CB1-EF35F10F2EB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03E8-6759-4FC9-8429-F334F7BF383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3E81-2CFF-4792-8CB1-EF35F10F2EB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03E8-6759-4FC9-8429-F334F7BF383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3E81-2CFF-4792-8CB1-EF35F10F2EB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03E8-6759-4FC9-8429-F334F7BF383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3E81-2CFF-4792-8CB1-EF35F10F2EB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03E8-6759-4FC9-8429-F334F7BF383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3E81-2CFF-4792-8CB1-EF35F10F2EB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03E8-6759-4FC9-8429-F334F7BF383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3E81-2CFF-4792-8CB1-EF35F10F2EB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03E8-6759-4FC9-8429-F334F7BF383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D3E81-2CFF-4792-8CB1-EF35F10F2EB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503E8-6759-4FC9-8429-F334F7BF383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D3E81-2CFF-4792-8CB1-EF35F10F2E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microsoft.com/office/2007/relationships/hdphoto" Target="../media/image3.wdp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hdphoto" Target="../media/image3.wdp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3.wdp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3.wdp"/><Relationship Id="rId2" Type="http://schemas.openxmlformats.org/officeDocument/2006/relationships/image" Target="../media/image4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3.wdp"/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292" y="1898737"/>
            <a:ext cx="11491416" cy="238760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Office Supplies of Honda Canada</a:t>
            </a:r>
            <a:endParaRPr lang="en-US" sz="6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38263"/>
            <a:ext cx="9144000" cy="1010653"/>
          </a:xfrm>
        </p:spPr>
        <p:txBody>
          <a:bodyPr/>
          <a:lstStyle/>
          <a:p>
            <a:pPr algn="r"/>
            <a:r>
              <a:rPr lang="en-US" sz="2800" b="1" dirty="0">
                <a:solidFill>
                  <a:srgbClr val="C00000"/>
                </a:solidFill>
              </a:rPr>
              <a:t>Vivian </a:t>
            </a:r>
            <a:r>
              <a:rPr lang="en-US" sz="2800" b="1" dirty="0" err="1">
                <a:solidFill>
                  <a:srgbClr val="C00000"/>
                </a:solidFill>
              </a:rPr>
              <a:t>Jingqi</a:t>
            </a:r>
            <a:r>
              <a:rPr lang="en-US" sz="2800" b="1" dirty="0">
                <a:solidFill>
                  <a:srgbClr val="C00000"/>
                </a:solidFill>
              </a:rPr>
              <a:t> Chang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dirty="0">
                <a:solidFill>
                  <a:srgbClr val="C00000"/>
                </a:solidFill>
              </a:rPr>
              <a:t>April 6</a:t>
            </a:r>
            <a:r>
              <a:rPr lang="en-US" baseline="30000" dirty="0">
                <a:solidFill>
                  <a:srgbClr val="C00000"/>
                </a:solidFill>
              </a:rPr>
              <a:t>th</a:t>
            </a:r>
            <a:r>
              <a:rPr lang="en-US" dirty="0">
                <a:solidFill>
                  <a:srgbClr val="C00000"/>
                </a:solidFill>
              </a:rPr>
              <a:t>, 2021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alphaModFix amt="70000"/>
          </a:blip>
          <a:stretch>
            <a:fillRect/>
          </a:stretch>
        </p:blipFill>
        <p:spPr>
          <a:xfrm>
            <a:off x="4645193" y="854243"/>
            <a:ext cx="2901614" cy="18425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Period Bill Amount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53242" t="21570" r="36232" b="69700"/>
          <a:stretch>
            <a:fillRect/>
          </a:stretch>
        </p:blipFill>
        <p:spPr>
          <a:xfrm>
            <a:off x="838199" y="1790023"/>
            <a:ext cx="3065061" cy="908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90" y="2869431"/>
            <a:ext cx="6042543" cy="1660546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608454" y="1505250"/>
            <a:ext cx="3775439" cy="4682230"/>
            <a:chOff x="6796147" y="1402370"/>
            <a:chExt cx="3775439" cy="4682230"/>
          </a:xfrm>
        </p:grpSpPr>
        <p:pic>
          <p:nvPicPr>
            <p:cNvPr id="7" name="Content Placeholder 6"/>
            <p:cNvPicPr>
              <a:picLocks noChangeAspect="1"/>
            </p:cNvPicPr>
            <p:nvPr/>
          </p:nvPicPr>
          <p:blipFill rotWithShape="1">
            <a:blip r:embed="rId5"/>
            <a:srcRect l="53242" t="21341" r="36461" b="70979"/>
            <a:stretch>
              <a:fillRect/>
            </a:stretch>
          </p:blipFill>
          <p:spPr>
            <a:xfrm>
              <a:off x="7042574" y="3377448"/>
              <a:ext cx="3349025" cy="893070"/>
            </a:xfrm>
            <a:prstGeom prst="rect">
              <a:avLst/>
            </a:prstGeom>
          </p:spPr>
        </p:pic>
        <p:pic>
          <p:nvPicPr>
            <p:cNvPr id="8" name="Content Placeholder 3"/>
            <p:cNvPicPr>
              <a:picLocks noChangeAspect="1"/>
            </p:cNvPicPr>
            <p:nvPr/>
          </p:nvPicPr>
          <p:blipFill rotWithShape="1">
            <a:blip r:embed="rId6"/>
            <a:srcRect l="53471" t="21661" r="36232" b="71300"/>
            <a:stretch>
              <a:fillRect/>
            </a:stretch>
          </p:blipFill>
          <p:spPr>
            <a:xfrm>
              <a:off x="7129266" y="1790023"/>
              <a:ext cx="3262333" cy="797460"/>
            </a:xfrm>
            <a:prstGeom prst="rect">
              <a:avLst/>
            </a:prstGeom>
          </p:spPr>
        </p:pic>
        <p:pic>
          <p:nvPicPr>
            <p:cNvPr id="9" name="Content Placeholder 3"/>
            <p:cNvPicPr>
              <a:picLocks noChangeAspect="1"/>
            </p:cNvPicPr>
            <p:nvPr/>
          </p:nvPicPr>
          <p:blipFill rotWithShape="1">
            <a:blip r:embed="rId7"/>
            <a:srcRect l="53356" t="21603" r="36346" b="70979"/>
            <a:stretch>
              <a:fillRect/>
            </a:stretch>
          </p:blipFill>
          <p:spPr>
            <a:xfrm>
              <a:off x="7102408" y="5230357"/>
              <a:ext cx="3316048" cy="85424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949277" y="1402370"/>
              <a:ext cx="3622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 180 Honda BLVD in April 2021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96147" y="3113558"/>
              <a:ext cx="3622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 4700 Industrial PKY in April 2021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96147" y="4852042"/>
              <a:ext cx="3622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 6900 Industrial PKY in April 2021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79143" y="2771013"/>
            <a:ext cx="362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Bill amount in April 2021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338570" y="2437130"/>
            <a:ext cx="1438910" cy="1042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338570" y="3812540"/>
            <a:ext cx="1438910" cy="139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338570" y="4204335"/>
            <a:ext cx="1242060" cy="119126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Content Placeholder 3"/>
          <p:cNvPicPr>
            <a:picLocks noChangeAspect="1"/>
          </p:cNvPicPr>
          <p:nvPr/>
        </p:nvPicPr>
        <p:blipFill rotWithShape="1">
          <a:blip r:embed="rId8"/>
          <a:srcRect l="53356" t="23901" r="6141" b="8904"/>
          <a:stretch>
            <a:fillRect/>
          </a:stretch>
        </p:blipFill>
        <p:spPr>
          <a:xfrm>
            <a:off x="1067853" y="4290541"/>
            <a:ext cx="5028147" cy="21194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Compare different transaction type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927" t="30906" r="29685" b="33110"/>
          <a:stretch>
            <a:fillRect/>
          </a:stretch>
        </p:blipFill>
        <p:spPr>
          <a:xfrm>
            <a:off x="838200" y="2004060"/>
            <a:ext cx="10837545" cy="31603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Situation in all address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53127" t="24541" r="5111" b="8264"/>
          <a:stretch>
            <a:fillRect/>
          </a:stretch>
        </p:blipFill>
        <p:spPr>
          <a:xfrm>
            <a:off x="838200" y="1303020"/>
            <a:ext cx="8783320" cy="4965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9621672" y="4612944"/>
            <a:ext cx="2238233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New Lease</a:t>
            </a:r>
            <a:r>
              <a:rPr lang="en-US" dirty="0"/>
              <a:t> is the most common transaction type, and its average term period is </a:t>
            </a:r>
            <a:r>
              <a:rPr lang="en-US" dirty="0">
                <a:solidFill>
                  <a:srgbClr val="C00000"/>
                </a:solidFill>
              </a:rPr>
              <a:t>36</a:t>
            </a:r>
            <a:r>
              <a:rPr lang="en-US" dirty="0"/>
              <a:t> months 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Term&amp;transaction in </a:t>
            </a:r>
            <a:r>
              <a:rPr lang="en-US">
                <a:sym typeface="+mn-ea"/>
              </a:rPr>
              <a:t>180 Honda Blvd</a:t>
            </a:r>
            <a:endParaRPr 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927" t="27929" r="13078" b="31738"/>
          <a:stretch>
            <a:fillRect/>
          </a:stretch>
        </p:blipFill>
        <p:spPr>
          <a:xfrm>
            <a:off x="838200" y="1873885"/>
            <a:ext cx="10295890" cy="30473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Term&amp;transaction in 4700 Industrial PKY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rcRect l="732" t="28515" r="10687" b="38238"/>
          <a:stretch>
            <a:fillRect/>
          </a:stretch>
        </p:blipFill>
        <p:spPr>
          <a:xfrm>
            <a:off x="838200" y="2072640"/>
            <a:ext cx="10369550" cy="30302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Term&amp;transaction in 6900 Industrial PKY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927" t="30892" r="10305" b="40216"/>
          <a:stretch>
            <a:fillRect/>
          </a:stretch>
        </p:blipFill>
        <p:spPr>
          <a:xfrm>
            <a:off x="838200" y="2038985"/>
            <a:ext cx="10447020" cy="22326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transactions occured in different addresses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771" t="27915" r="73375" b="39895"/>
          <a:stretch>
            <a:fillRect/>
          </a:stretch>
        </p:blipFill>
        <p:spPr>
          <a:xfrm>
            <a:off x="838200" y="1980565"/>
            <a:ext cx="4244340" cy="2971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400" y="165769"/>
            <a:ext cx="4677520" cy="1014616"/>
          </a:xfrm>
        </p:spPr>
        <p:txBody>
          <a:bodyPr>
            <a:normAutofit/>
          </a:bodyPr>
          <a:lstStyle/>
          <a:p>
            <a:r>
              <a:rPr lang="en-US" sz="3200" dirty="0"/>
              <a:t>Term in 180 HONDA BLVD</a:t>
            </a:r>
            <a:endParaRPr lang="en-US" sz="32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53242" t="24861" r="5110" b="8584"/>
          <a:stretch>
            <a:fillRect/>
          </a:stretch>
        </p:blipFill>
        <p:spPr>
          <a:xfrm>
            <a:off x="838201" y="943155"/>
            <a:ext cx="3174242" cy="1595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855761" y="2537028"/>
            <a:ext cx="498267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New Lease &amp; Renewal </a:t>
            </a:r>
            <a:r>
              <a:rPr lang="en-US" dirty="0"/>
              <a:t>are the most common transaction Type in 180 Honda Blvd</a:t>
            </a:r>
            <a:endParaRPr lang="en-US" dirty="0"/>
          </a:p>
          <a:p>
            <a:r>
              <a:rPr lang="en-US" dirty="0"/>
              <a:t>Average term is </a:t>
            </a:r>
            <a:r>
              <a:rPr lang="en-US" b="1" dirty="0">
                <a:solidFill>
                  <a:srgbClr val="C00000"/>
                </a:solidFill>
              </a:rPr>
              <a:t>55</a:t>
            </a:r>
            <a:r>
              <a:rPr lang="en-US" dirty="0"/>
              <a:t> months</a:t>
            </a:r>
            <a:endParaRPr lang="en-US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4"/>
          <a:srcRect l="53127" t="24058" r="5111" b="7944"/>
          <a:stretch>
            <a:fillRect/>
          </a:stretch>
        </p:blipFill>
        <p:spPr>
          <a:xfrm>
            <a:off x="6096000" y="870284"/>
            <a:ext cx="3324367" cy="1668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61385" y="2571915"/>
            <a:ext cx="53509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New Lease </a:t>
            </a:r>
            <a:r>
              <a:rPr lang="en-US" dirty="0"/>
              <a:t>is the most popular transaction Type in 4700 Industrial PKY</a:t>
            </a:r>
            <a:endParaRPr lang="en-US" dirty="0"/>
          </a:p>
          <a:p>
            <a:r>
              <a:rPr lang="en-US" dirty="0"/>
              <a:t>Avg term is </a:t>
            </a:r>
            <a:r>
              <a:rPr lang="en-US" b="1" dirty="0">
                <a:solidFill>
                  <a:srgbClr val="C00000"/>
                </a:solidFill>
              </a:rPr>
              <a:t>36</a:t>
            </a:r>
            <a:r>
              <a:rPr lang="en-US" dirty="0"/>
              <a:t> months</a:t>
            </a:r>
            <a:endParaRPr lang="en-US" dirty="0"/>
          </a:p>
        </p:txBody>
      </p:sp>
      <p:sp>
        <p:nvSpPr>
          <p:cNvPr id="8" name="Title 1"/>
          <p:cNvSpPr txBox="1"/>
          <p:nvPr/>
        </p:nvSpPr>
        <p:spPr>
          <a:xfrm>
            <a:off x="5605816" y="211412"/>
            <a:ext cx="6172198" cy="923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Term in 4700 INDUSTIAL PKY</a:t>
            </a:r>
            <a:endParaRPr lang="en-US" sz="3200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 rotWithShape="1">
          <a:blip r:embed="rId5"/>
          <a:srcRect l="53013" t="24221" r="5111" b="8584"/>
          <a:stretch>
            <a:fillRect/>
          </a:stretch>
        </p:blipFill>
        <p:spPr>
          <a:xfrm>
            <a:off x="898067" y="3889188"/>
            <a:ext cx="3161285" cy="1575470"/>
          </a:xfrm>
          <a:prstGeom prst="rect">
            <a:avLst/>
          </a:prstGeom>
        </p:spPr>
      </p:pic>
      <p:sp>
        <p:nvSpPr>
          <p:cNvPr id="12" name="Title 1"/>
          <p:cNvSpPr txBox="1"/>
          <p:nvPr/>
        </p:nvSpPr>
        <p:spPr>
          <a:xfrm>
            <a:off x="481400" y="3232198"/>
            <a:ext cx="5124416" cy="75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Term in 6900 INDUSTRIAL PKY</a:t>
            </a:r>
            <a:endParaRPr lang="en-US" sz="3200" dirty="0"/>
          </a:p>
        </p:txBody>
      </p:sp>
      <p:pic>
        <p:nvPicPr>
          <p:cNvPr id="13" name="Content Placeholder 9"/>
          <p:cNvPicPr>
            <a:picLocks noChangeAspect="1"/>
          </p:cNvPicPr>
          <p:nvPr/>
        </p:nvPicPr>
        <p:blipFill rotWithShape="1">
          <a:blip r:embed="rId6"/>
          <a:srcRect l="53013" t="25501" r="5225" b="8584"/>
          <a:stretch>
            <a:fillRect/>
          </a:stretch>
        </p:blipFill>
        <p:spPr>
          <a:xfrm>
            <a:off x="6095999" y="3821941"/>
            <a:ext cx="4779943" cy="23477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96882" y="3298720"/>
            <a:ext cx="51244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Number of Transaction in Address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985260" y="6169709"/>
            <a:ext cx="576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4700 INDUSTRIAL PKY </a:t>
            </a:r>
            <a:r>
              <a:rPr lang="en-US" dirty="0"/>
              <a:t>has the highest frequency in transaction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9955" y="499745"/>
            <a:ext cx="10515600" cy="1325563"/>
          </a:xfrm>
        </p:spPr>
        <p:txBody>
          <a:bodyPr/>
          <a:p>
            <a:r>
              <a:rPr lang="en-US" altLang="zh-CN"/>
              <a:t>Compare net amoount financed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1231" t="33372" r="21078" b="36116"/>
          <a:stretch>
            <a:fillRect/>
          </a:stretch>
        </p:blipFill>
        <p:spPr>
          <a:xfrm>
            <a:off x="909955" y="2016125"/>
            <a:ext cx="10541635" cy="2458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Amount Financed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54043" t="28061" r="6598" b="9224"/>
          <a:stretch>
            <a:fillRect/>
          </a:stretch>
        </p:blipFill>
        <p:spPr>
          <a:xfrm>
            <a:off x="838200" y="1303035"/>
            <a:ext cx="8659661" cy="4933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9497799" y="5038042"/>
            <a:ext cx="238368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Net Amount Financed </a:t>
            </a:r>
            <a:r>
              <a:rPr lang="en-US" dirty="0"/>
              <a:t>in 4700 is about twice as much as in 180 Honda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63266"/>
            <a:ext cx="10515600" cy="1295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Agenda</a:t>
            </a:r>
            <a:endParaRPr lang="en-US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>
            <a:alphaModFix amt="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19651" b="18856"/>
          <a:stretch>
            <a:fillRect/>
          </a:stretch>
        </p:blipFill>
        <p:spPr>
          <a:xfrm>
            <a:off x="1733265" y="663266"/>
            <a:ext cx="8249222" cy="551369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104006" y="2265529"/>
            <a:ext cx="7588155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spcBef>
                <a:spcPts val="60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zh-CN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</a:t>
            </a:r>
            <a:r>
              <a:rPr lang="zh-CN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budget</a:t>
            </a:r>
            <a:r>
              <a:rPr lang="zh-CN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zh-CN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allocated?</a:t>
            </a:r>
            <a:r>
              <a:rPr lang="zh-CN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A" altLang="zh-CN" sz="32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400050">
              <a:spcBef>
                <a:spcPts val="60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en-US" altLang="zh-CN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</a:t>
            </a:r>
            <a:r>
              <a:rPr lang="zh-CN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transaction</a:t>
            </a:r>
            <a:r>
              <a:rPr lang="zh-CN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zh-CN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zh-CN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common?</a:t>
            </a:r>
            <a:endParaRPr lang="en-US" altLang="zh-CN" sz="32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400050">
              <a:spcBef>
                <a:spcPts val="60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en-US" altLang="zh-CN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zh-CN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zh-CN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needs</a:t>
            </a:r>
            <a:r>
              <a:rPr lang="zh-CN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equipment</a:t>
            </a:r>
            <a:r>
              <a:rPr lang="zh-CN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trend?</a:t>
            </a:r>
            <a:r>
              <a:rPr lang="zh-CN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400050">
              <a:spcBef>
                <a:spcPts val="60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zh-CN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relative</a:t>
            </a:r>
            <a:r>
              <a:rPr lang="zh-CN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sz="32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Billing start date valid in April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927" t="27915" r="36454" b="11207"/>
          <a:stretch>
            <a:fillRect/>
          </a:stretch>
        </p:blipFill>
        <p:spPr>
          <a:xfrm>
            <a:off x="838200" y="1992630"/>
            <a:ext cx="7284085" cy="39820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Billing Start Date in Transaction Type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95163" t="23741" r="213" b="67859"/>
          <a:stretch>
            <a:fillRect/>
          </a:stretch>
        </p:blipFill>
        <p:spPr>
          <a:xfrm>
            <a:off x="9480884" y="1335505"/>
            <a:ext cx="2093495" cy="1359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3548" t="23800" r="5440" b="9544"/>
          <a:stretch>
            <a:fillRect/>
          </a:stretch>
        </p:blipFill>
        <p:spPr>
          <a:xfrm>
            <a:off x="846849" y="1303035"/>
            <a:ext cx="8310799" cy="48298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46430" y="6185098"/>
            <a:ext cx="4699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Exclude Expired Billing End date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9480884" y="2893325"/>
            <a:ext cx="209349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Increase Trend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In 2018 and 2019 </a:t>
            </a:r>
            <a:r>
              <a:rPr lang="en-US" b="1" dirty="0">
                <a:solidFill>
                  <a:srgbClr val="C00000"/>
                </a:solidFill>
              </a:rPr>
              <a:t>new lease </a:t>
            </a:r>
            <a:r>
              <a:rPr lang="en-US" dirty="0"/>
              <a:t>is the most common transaction type</a:t>
            </a:r>
            <a:endParaRPr lang="en-US" dirty="0"/>
          </a:p>
          <a:p>
            <a:endParaRPr lang="en-US" dirty="0"/>
          </a:p>
          <a:p>
            <a:r>
              <a:rPr lang="en-US" dirty="0"/>
              <a:t>Between 2015 and 2017 </a:t>
            </a:r>
            <a:r>
              <a:rPr lang="en-US" b="1" dirty="0">
                <a:solidFill>
                  <a:srgbClr val="C00000"/>
                </a:solidFill>
              </a:rPr>
              <a:t>continuation</a:t>
            </a:r>
            <a:r>
              <a:rPr lang="en-US" dirty="0"/>
              <a:t> is the most popular transaction type to have supplies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Billing end date valid in April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958" t="27608" r="37537" b="14227"/>
          <a:stretch>
            <a:fillRect/>
          </a:stretch>
        </p:blipFill>
        <p:spPr>
          <a:xfrm>
            <a:off x="838200" y="1800225"/>
            <a:ext cx="7623810" cy="40538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Billing End Date in Transaction Type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95163" t="23741" r="213" b="67859"/>
          <a:stretch>
            <a:fillRect/>
          </a:stretch>
        </p:blipFill>
        <p:spPr>
          <a:xfrm>
            <a:off x="9260305" y="1383632"/>
            <a:ext cx="2093495" cy="1359794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107905" y="3285377"/>
            <a:ext cx="2245895" cy="25012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For the nearest 2 years, </a:t>
            </a:r>
            <a:r>
              <a:rPr lang="en-US" sz="2000" b="1" dirty="0">
                <a:solidFill>
                  <a:srgbClr val="C00000"/>
                </a:solidFill>
              </a:rPr>
              <a:t>new lease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supplies will reach bill end date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continuation</a:t>
            </a:r>
            <a:r>
              <a:rPr lang="en-US" sz="2000" dirty="0"/>
              <a:t> product is occupied  around 14% and will end bill in 2030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3172" t="24549" r="5396" b="8755"/>
          <a:stretch>
            <a:fillRect/>
          </a:stretch>
        </p:blipFill>
        <p:spPr>
          <a:xfrm>
            <a:off x="838200" y="1383632"/>
            <a:ext cx="8000136" cy="460502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Relation of transaction type&amp;lease type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853" t="33898" r="59846" b="31461"/>
          <a:stretch>
            <a:fillRect/>
          </a:stretch>
        </p:blipFill>
        <p:spPr>
          <a:xfrm>
            <a:off x="838200" y="1907540"/>
            <a:ext cx="7412990" cy="36741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1736"/>
          </a:xfrm>
        </p:spPr>
        <p:txBody>
          <a:bodyPr/>
          <a:lstStyle/>
          <a:p>
            <a:r>
              <a:rPr lang="en-US" dirty="0"/>
              <a:t>Lease Type - Transaction 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53126" t="24353" r="5569" b="8902"/>
          <a:stretch>
            <a:fillRect/>
          </a:stretch>
        </p:blipFill>
        <p:spPr>
          <a:xfrm>
            <a:off x="838200" y="1239252"/>
            <a:ext cx="8450179" cy="4882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567678" y="4153302"/>
            <a:ext cx="2298031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RV</a:t>
            </a:r>
            <a:r>
              <a:rPr lang="en-US" dirty="0"/>
              <a:t> is the most popular way to lease supplies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easier</a:t>
            </a:r>
            <a:endParaRPr lang="en-US" dirty="0"/>
          </a:p>
          <a:p>
            <a:r>
              <a:rPr lang="en-US" dirty="0"/>
              <a:t>flexible</a:t>
            </a:r>
            <a:endParaRPr lang="en-US" dirty="0"/>
          </a:p>
          <a:p>
            <a:r>
              <a:rPr lang="en-US" dirty="0"/>
              <a:t>lower interest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The most 10 rent products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771" t="27886" r="73384" b="23960"/>
          <a:stretch>
            <a:fillRect/>
          </a:stretch>
        </p:blipFill>
        <p:spPr>
          <a:xfrm>
            <a:off x="838200" y="1943735"/>
            <a:ext cx="4011295" cy="42024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Product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53013" t="24541" r="5110" b="8264"/>
          <a:stretch>
            <a:fillRect/>
          </a:stretch>
        </p:blipFill>
        <p:spPr>
          <a:xfrm>
            <a:off x="838200" y="1303035"/>
            <a:ext cx="8157410" cy="4680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9205561" y="2229167"/>
            <a:ext cx="276352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CORE I5 2.4GHZ 6TH GEN 8GB NOTEBOOK 11” 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Average Net Amount Financed: </a:t>
            </a:r>
            <a:r>
              <a:rPr lang="en-US" sz="1600" dirty="0"/>
              <a:t>1471.84</a:t>
            </a:r>
            <a:endParaRPr lang="en-US" sz="1600" dirty="0"/>
          </a:p>
          <a:p>
            <a:r>
              <a:rPr lang="en-US" sz="1600" dirty="0">
                <a:solidFill>
                  <a:srgbClr val="C00000"/>
                </a:solidFill>
              </a:rPr>
              <a:t>Term: 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/>
              <a:t>36 Months</a:t>
            </a:r>
            <a:endParaRPr lang="en-US" sz="1600" dirty="0"/>
          </a:p>
          <a:p>
            <a:r>
              <a:rPr lang="en-US" sz="1600" dirty="0">
                <a:solidFill>
                  <a:srgbClr val="C00000"/>
                </a:solidFill>
              </a:rPr>
              <a:t>Average Current Bill Amount: </a:t>
            </a:r>
            <a:r>
              <a:rPr lang="en-US" sz="1600" dirty="0"/>
              <a:t>37.25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9205561" y="1467416"/>
            <a:ext cx="298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81.6% </a:t>
            </a:r>
            <a:r>
              <a:rPr lang="en-US" dirty="0">
                <a:solidFill>
                  <a:srgbClr val="C00000"/>
                </a:solidFill>
              </a:rPr>
              <a:t>of all products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05560" y="4783189"/>
            <a:ext cx="2763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the information and find </a:t>
            </a:r>
            <a:r>
              <a:rPr lang="en-US" dirty="0">
                <a:solidFill>
                  <a:srgbClr val="C00000"/>
                </a:solidFill>
              </a:rPr>
              <a:t>Core I5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6TH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8GB</a:t>
            </a:r>
            <a:r>
              <a:rPr lang="en-US" dirty="0"/>
              <a:t> has the highest frequency occurred in datasets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Average current bill amount 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1075" t="22764" r="58607" b="10127"/>
          <a:stretch>
            <a:fillRect/>
          </a:stretch>
        </p:blipFill>
        <p:spPr>
          <a:xfrm>
            <a:off x="838200" y="1537970"/>
            <a:ext cx="6121400" cy="45891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Current Bill Amount in Products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alphaModFix amt="59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9418171" y="2319476"/>
            <a:ext cx="2773791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Current Bill Amount for type of product  is </a:t>
            </a:r>
            <a:r>
              <a:rPr lang="en-US" b="1" dirty="0"/>
              <a:t>565</a:t>
            </a:r>
            <a:r>
              <a:rPr lang="en-US" dirty="0"/>
              <a:t> in April 2021</a:t>
            </a:r>
            <a:endParaRPr lang="en-US" dirty="0"/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IBM POWER SYSTEM E950 </a:t>
            </a:r>
            <a:r>
              <a:rPr lang="en-US" dirty="0"/>
              <a:t>cost the highest average : 13199</a:t>
            </a:r>
            <a:endParaRPr lang="en-US" dirty="0"/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IBM FLASHSYSTEM A9000 </a:t>
            </a:r>
            <a:r>
              <a:rPr lang="en-US" dirty="0"/>
              <a:t>is the second expensive product 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3031" t="24772" r="5096" b="9028"/>
          <a:stretch>
            <a:fillRect/>
          </a:stretch>
        </p:blipFill>
        <p:spPr>
          <a:xfrm>
            <a:off x="657902" y="1277699"/>
            <a:ext cx="8564689" cy="48417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located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">
            <a:alphaModFix amt="59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8576006" y="4531360"/>
            <a:ext cx="325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sz="2000" b="1" dirty="0">
                <a:solidFill>
                  <a:srgbClr val="C00000"/>
                </a:solidFill>
              </a:rPr>
              <a:t>Alliston</a:t>
            </a:r>
            <a:r>
              <a:rPr lang="en-US" sz="2000" dirty="0">
                <a:solidFill>
                  <a:srgbClr val="C00000"/>
                </a:solidFill>
              </a:rPr>
              <a:t>: 4700 Industrial PKY</a:t>
            </a:r>
            <a:endParaRPr lang="en-US" sz="2000" dirty="0">
              <a:solidFill>
                <a:srgbClr val="C00000"/>
              </a:solidFill>
            </a:endParaRPr>
          </a:p>
          <a:p>
            <a:pPr algn="l">
              <a:buClrTx/>
              <a:buSzTx/>
              <a:buFontTx/>
            </a:pPr>
            <a:r>
              <a:rPr lang="en-US" sz="2000" dirty="0">
                <a:solidFill>
                  <a:srgbClr val="C00000"/>
                </a:solidFill>
              </a:rPr>
              <a:t>                6900 Industrial PKY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rcRect l="29800" t="9281" r="7844" b="11922"/>
          <a:stretch>
            <a:fillRect/>
          </a:stretch>
        </p:blipFill>
        <p:spPr>
          <a:xfrm>
            <a:off x="989965" y="1303020"/>
            <a:ext cx="7139940" cy="507301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626485" y="2303780"/>
            <a:ext cx="128270" cy="1473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954395" y="3954780"/>
            <a:ext cx="128270" cy="1473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88410" y="2219325"/>
            <a:ext cx="1767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Alliston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201410" y="3844290"/>
            <a:ext cx="1767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Markham</a:t>
            </a:r>
            <a:endParaRPr lang="en-US" altLang="zh-CN"/>
          </a:p>
        </p:txBody>
      </p:sp>
      <p:sp>
        <p:nvSpPr>
          <p:cNvPr id="11" name="TextBox 13"/>
          <p:cNvSpPr txBox="1"/>
          <p:nvPr/>
        </p:nvSpPr>
        <p:spPr>
          <a:xfrm>
            <a:off x="8574414" y="3244850"/>
            <a:ext cx="3067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Markham</a:t>
            </a:r>
            <a:r>
              <a:rPr lang="en-US" sz="2000" dirty="0">
                <a:solidFill>
                  <a:srgbClr val="C00000"/>
                </a:solidFill>
              </a:rPr>
              <a:t>: 180 Honda BLVD</a:t>
            </a:r>
            <a:r>
              <a:rPr lang="en-US" sz="2400" dirty="0"/>
              <a:t> </a:t>
            </a:r>
            <a:endParaRPr lang="en-US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63266"/>
            <a:ext cx="10515600" cy="1295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Conclusion</a:t>
            </a:r>
            <a:endParaRPr lang="en-US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>
            <a:alphaModFix amt="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19651" b="18856"/>
          <a:stretch>
            <a:fillRect/>
          </a:stretch>
        </p:blipFill>
        <p:spPr>
          <a:xfrm>
            <a:off x="1733265" y="663266"/>
            <a:ext cx="8249222" cy="551369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557020" y="2115134"/>
            <a:ext cx="8632190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spcBef>
                <a:spcPts val="60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4700 Industrial PKY has bigger business</a:t>
            </a:r>
            <a:endParaRPr lang="en-US" sz="32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400050">
              <a:spcBef>
                <a:spcPts val="60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lease is the most common transaction Type</a:t>
            </a:r>
            <a:endParaRPr lang="en-US" sz="32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400050">
              <a:spcBef>
                <a:spcPts val="60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RV is the first lease type choise</a:t>
            </a:r>
            <a:endParaRPr lang="en-US" sz="32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400050">
              <a:spcBef>
                <a:spcPts val="600"/>
              </a:spcBef>
              <a:spcAft>
                <a:spcPts val="1200"/>
              </a:spcAft>
              <a:buFont typeface="+mj-lt"/>
              <a:buAutoNum type="romanUcPeriod"/>
            </a:pPr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lease occurred after </a:t>
            </a:r>
            <a:r>
              <a:rPr lang="en-US" altLang="zh-CN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Feb</a:t>
            </a:r>
            <a:r>
              <a:rPr lang="zh-CN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2020</a:t>
            </a:r>
            <a:endParaRPr lang="en-US" sz="32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34915"/>
            <a:ext cx="10515600" cy="3542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     </a:t>
            </a:r>
            <a:r>
              <a:rPr lang="en-US" sz="11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Thank you!</a:t>
            </a:r>
            <a:endParaRPr lang="en-US" sz="115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0" indent="0">
              <a:buNone/>
            </a:pPr>
            <a:r>
              <a:rPr lang="en-US" sz="8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7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                  Q&amp;A</a:t>
            </a:r>
            <a:endParaRPr lang="en-US" sz="7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>
            <a:alphaModFix amt="5000"/>
          </a:blip>
          <a:srcRect t="19651" b="18856"/>
          <a:stretch>
            <a:fillRect/>
          </a:stretch>
        </p:blipFill>
        <p:spPr>
          <a:xfrm>
            <a:off x="1733265" y="663266"/>
            <a:ext cx="8249222" cy="551369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Create database 'honda' and table 'hondacanada'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910" t="12776" r="73843" b="33083"/>
          <a:stretch>
            <a:fillRect/>
          </a:stretch>
        </p:blipFill>
        <p:spPr>
          <a:xfrm>
            <a:off x="1139825" y="1494790"/>
            <a:ext cx="3714115" cy="4434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976" t="20252" r="72455" b="30286"/>
          <a:stretch>
            <a:fillRect/>
          </a:stretch>
        </p:blipFill>
        <p:spPr>
          <a:xfrm>
            <a:off x="5742940" y="1619885"/>
            <a:ext cx="4116705" cy="430911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1819910" y="2511425"/>
            <a:ext cx="16795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819910" y="2976880"/>
            <a:ext cx="1989455" cy="146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alphaModFix amt="5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Load file into table 'hondacanada'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1091" t="36510" r="48359" b="33463"/>
          <a:stretch>
            <a:fillRect/>
          </a:stretch>
        </p:blipFill>
        <p:spPr>
          <a:xfrm>
            <a:off x="838200" y="1776095"/>
            <a:ext cx="10938510" cy="36537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82690" y="1749425"/>
            <a:ext cx="4783455" cy="645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p>
            <a:r>
              <a:rPr lang="en-US" altLang="zh-CN"/>
              <a:t>describe the table's type and find the default  path to extract file</a:t>
            </a:r>
            <a:endParaRPr lang="en-US" altLang="zh-CN"/>
          </a:p>
        </p:txBody>
      </p:sp>
      <p:sp>
        <p:nvSpPr>
          <p:cNvPr id="6" name="左箭头 5"/>
          <p:cNvSpPr/>
          <p:nvPr/>
        </p:nvSpPr>
        <p:spPr>
          <a:xfrm>
            <a:off x="5309235" y="1948815"/>
            <a:ext cx="930910" cy="127000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Show and check all columns and records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rcRect l="730" t="40858" r="35531" b="6494"/>
          <a:stretch>
            <a:fillRect/>
          </a:stretch>
        </p:blipFill>
        <p:spPr>
          <a:xfrm>
            <a:off x="739775" y="1324610"/>
            <a:ext cx="9671685" cy="44919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042910" y="5601970"/>
            <a:ext cx="748030" cy="2114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397000" y="1636395"/>
            <a:ext cx="2130425" cy="139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38200" y="5954395"/>
            <a:ext cx="9665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hondacanada.csv has 2940 records</a:t>
            </a:r>
            <a:endParaRPr lang="en-US" altLang="zh-CN" sz="20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Check duplicate records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919" t="36670" r="65532" b="44594"/>
          <a:stretch>
            <a:fillRect/>
          </a:stretch>
        </p:blipFill>
        <p:spPr>
          <a:xfrm>
            <a:off x="1046480" y="2135505"/>
            <a:ext cx="7197090" cy="2260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6480" y="4781550"/>
            <a:ext cx="85121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There are 2940 records when select distinct * from table, which is the same number when directly select all from table. So every row is unique in the raw table.</a:t>
            </a:r>
            <a:endParaRPr lang="en-US" altLang="zh-C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Primary Key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960" t="36189" r="37964" b="41106"/>
          <a:stretch>
            <a:fillRect/>
          </a:stretch>
        </p:blipFill>
        <p:spPr>
          <a:xfrm>
            <a:off x="863600" y="2023110"/>
            <a:ext cx="10464800" cy="2187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3600" y="4731385"/>
            <a:ext cx="10033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Combine three fileds to establish primary key.</a:t>
            </a:r>
            <a:endParaRPr lang="en-US" altLang="zh-CN" sz="2400"/>
          </a:p>
          <a:p>
            <a:r>
              <a:rPr lang="en-US" altLang="zh-CN" sz="2400"/>
              <a:t>In raw data every column has duplicate cells.</a:t>
            </a:r>
            <a:endParaRPr lang="en-US" altLang="zh-CN" sz="2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Current period bill amount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1075" t="38669" r="73695" b="44097"/>
          <a:stretch>
            <a:fillRect/>
          </a:stretch>
        </p:blipFill>
        <p:spPr>
          <a:xfrm>
            <a:off x="838200" y="2459355"/>
            <a:ext cx="4022090" cy="1545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191" t="25625" r="68277" b="47535"/>
          <a:stretch>
            <a:fillRect/>
          </a:stretch>
        </p:blipFill>
        <p:spPr>
          <a:xfrm>
            <a:off x="5340985" y="2459355"/>
            <a:ext cx="5345430" cy="26422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1055" y="1695450"/>
            <a:ext cx="4036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Total current period bill amount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340985" y="1695450"/>
            <a:ext cx="4750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Current period bill amount valid until April</a:t>
            </a:r>
            <a:endParaRPr lang="en-US" altLang="zh-C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alphaModFix amt="5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6000"/>
                    </a14:imgEffect>
                  </a14:imgLayer>
                </a14:imgProps>
              </a:ext>
            </a:extLst>
          </a:blip>
          <a:srcRect t="11001" b="13474"/>
          <a:stretch>
            <a:fillRect/>
          </a:stretch>
        </p:blipFill>
        <p:spPr>
          <a:xfrm>
            <a:off x="10391599" y="365125"/>
            <a:ext cx="1142499" cy="9379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0</TotalTime>
  <Words>3198</Words>
  <Application>WPS 演示</Application>
  <PresentationFormat>Widescreen</PresentationFormat>
  <Paragraphs>160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Arial</vt:lpstr>
      <vt:lpstr>宋体</vt:lpstr>
      <vt:lpstr>Wingdings</vt:lpstr>
      <vt:lpstr>Calibri</vt:lpstr>
      <vt:lpstr>Calibri Light</vt:lpstr>
      <vt:lpstr>微软雅黑</vt:lpstr>
      <vt:lpstr>Arial Unicode MS</vt:lpstr>
      <vt:lpstr>等线</vt:lpstr>
      <vt:lpstr>等线 Light</vt:lpstr>
      <vt:lpstr>Office Theme</vt:lpstr>
      <vt:lpstr>Office Supplies of Honda Canada</vt:lpstr>
      <vt:lpstr>PowerPoint 演示文稿</vt:lpstr>
      <vt:lpstr>Address located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Current Period Bill Amount</vt:lpstr>
      <vt:lpstr>PowerPoint 演示文稿</vt:lpstr>
      <vt:lpstr>Term Situation in all address</vt:lpstr>
      <vt:lpstr>PowerPoint 演示文稿</vt:lpstr>
      <vt:lpstr>PowerPoint 演示文稿</vt:lpstr>
      <vt:lpstr>PowerPoint 演示文稿</vt:lpstr>
      <vt:lpstr>PowerPoint 演示文稿</vt:lpstr>
      <vt:lpstr>Term in 180 HONDA BLVD</vt:lpstr>
      <vt:lpstr>PowerPoint 演示文稿</vt:lpstr>
      <vt:lpstr>Net Amount Financed </vt:lpstr>
      <vt:lpstr>PowerPoint 演示文稿</vt:lpstr>
      <vt:lpstr>Billing Start Date in Transaction Type</vt:lpstr>
      <vt:lpstr>PowerPoint 演示文稿</vt:lpstr>
      <vt:lpstr>Billing End Date in Transaction Type</vt:lpstr>
      <vt:lpstr>PowerPoint 演示文稿</vt:lpstr>
      <vt:lpstr>Lease Type - Transaction Type</vt:lpstr>
      <vt:lpstr>PowerPoint 演示文稿</vt:lpstr>
      <vt:lpstr>Top 10 Product</vt:lpstr>
      <vt:lpstr>PowerPoint 演示文稿</vt:lpstr>
      <vt:lpstr>Average Current Bill Amount in Products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Shasha Liu</dc:creator>
  <cp:lastModifiedBy>园angle</cp:lastModifiedBy>
  <cp:revision>69</cp:revision>
  <dcterms:created xsi:type="dcterms:W3CDTF">2021-04-04T18:21:00Z</dcterms:created>
  <dcterms:modified xsi:type="dcterms:W3CDTF">2021-07-01T02:43:12Z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